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4"/>
  </p:notesMasterIdLst>
  <p:handoutMasterIdLst>
    <p:handoutMasterId r:id="rId15"/>
  </p:handoutMasterIdLst>
  <p:sldIdLst>
    <p:sldId id="348" r:id="rId5"/>
    <p:sldId id="391" r:id="rId6"/>
    <p:sldId id="387" r:id="rId7"/>
    <p:sldId id="388" r:id="rId8"/>
    <p:sldId id="392" r:id="rId9"/>
    <p:sldId id="389" r:id="rId10"/>
    <p:sldId id="393" r:id="rId11"/>
    <p:sldId id="353" r:id="rId12"/>
    <p:sldId id="3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13"/>
    <a:srgbClr val="418AB3"/>
    <a:srgbClr val="2C145C"/>
    <a:srgbClr val="A20602"/>
    <a:srgbClr val="FFFFFF"/>
    <a:srgbClr val="F0F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4756E7-5949-4276-BDE8-F5A74657D64B}" v="1" dt="2023-06-03T17:27:33.984"/>
    <p1510:client id="{3792CCAA-E335-4A2C-94B1-B6FFC03A731F}" v="1" dt="2023-06-02T01:08:00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5915" autoAdjust="0"/>
  </p:normalViewPr>
  <p:slideViewPr>
    <p:cSldViewPr snapToGrid="0">
      <p:cViewPr varScale="1">
        <p:scale>
          <a:sx n="91" d="100"/>
          <a:sy n="91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aziz Ouattara" userId="S::aouattara@my365.bellevue.edu::eff86ec7-8c5b-4dd7-a26d-238c25470260" providerId="AD" clId="Web-{3792CCAA-E335-4A2C-94B1-B6FFC03A731F}"/>
    <pc:docChg chg="sldOrd">
      <pc:chgData name="Abdelaziz Ouattara" userId="S::aouattara@my365.bellevue.edu::eff86ec7-8c5b-4dd7-a26d-238c25470260" providerId="AD" clId="Web-{3792CCAA-E335-4A2C-94B1-B6FFC03A731F}" dt="2023-06-02T01:08:00.477" v="0"/>
      <pc:docMkLst>
        <pc:docMk/>
      </pc:docMkLst>
      <pc:sldChg chg="ord">
        <pc:chgData name="Abdelaziz Ouattara" userId="S::aouattara@my365.bellevue.edu::eff86ec7-8c5b-4dd7-a26d-238c25470260" providerId="AD" clId="Web-{3792CCAA-E335-4A2C-94B1-B6FFC03A731F}" dt="2023-06-02T01:08:00.477" v="0"/>
        <pc:sldMkLst>
          <pc:docMk/>
          <pc:sldMk cId="3337690452" sldId="391"/>
        </pc:sldMkLst>
      </pc:sldChg>
    </pc:docChg>
  </pc:docChgLst>
  <pc:docChgLst>
    <pc:chgData name="Amit Saxena" userId="S::asaxena@my365.bellevue.edu::8f198dff-683a-4933-8e0b-9b9358929872" providerId="AD" clId="Web-{2E4756E7-5949-4276-BDE8-F5A74657D64B}"/>
    <pc:docChg chg="sldOrd">
      <pc:chgData name="Amit Saxena" userId="S::asaxena@my365.bellevue.edu::8f198dff-683a-4933-8e0b-9b9358929872" providerId="AD" clId="Web-{2E4756E7-5949-4276-BDE8-F5A74657D64B}" dt="2023-06-03T17:27:33.984" v="0"/>
      <pc:docMkLst>
        <pc:docMk/>
      </pc:docMkLst>
      <pc:sldChg chg="ord">
        <pc:chgData name="Amit Saxena" userId="S::asaxena@my365.bellevue.edu::8f198dff-683a-4933-8e0b-9b9358929872" providerId="AD" clId="Web-{2E4756E7-5949-4276-BDE8-F5A74657D64B}" dt="2023-06-03T17:27:33.984" v="0"/>
        <pc:sldMkLst>
          <pc:docMk/>
          <pc:sldMk cId="3337690452" sldId="3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3D420-8D24-4DB9-A857-19EF607B88A8}" type="datetimeFigureOut">
              <a:rPr lang="en-US" smtClean="0"/>
              <a:t>6/3/2023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5C99-9F83-458D-90B6-E6ED176E7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840FA-1869-4E60-9E07-29E4497986F1}" type="datetimeFigureOut">
              <a:rPr lang="en-US" smtClean="0"/>
              <a:t>6/3/2023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B8ACA-7904-40BD-B38E-FD81EA5319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7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ipe Boo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>
            <a:normAutofit/>
          </a:bodyPr>
          <a:lstStyle>
            <a:lvl1pPr marL="0" indent="0" algn="l">
              <a:buNone/>
              <a:defRPr sz="3600" i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cipe Book Section Header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ipe Book Section Header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Recipe Book Section Header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Recipe Book Section Header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rgbClr val="535C13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4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ributor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 descr="Compilation of food images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37745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34461"/>
            <a:ext cx="2728244" cy="1474888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07833" y="1400373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07833" y="3266751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07833" y="5007869"/>
            <a:ext cx="486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40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1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4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4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>
            <a:normAutofit/>
          </a:bodyPr>
          <a:lstStyle>
            <a:lvl1pPr algn="r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  <p:sp>
        <p:nvSpPr>
          <p:cNvPr id="37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8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39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4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1800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1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>
            <a:normAutofit/>
          </a:bodyPr>
          <a:lstStyle>
            <a:lvl1pPr marL="0" indent="0" algn="r">
              <a:buNone/>
              <a:defRPr sz="12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dirty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Add nutrition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cipe Book 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Recipe Book Rec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Add a picture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>
            <a:noAutofit/>
          </a:bodyPr>
          <a:lstStyle>
            <a:lvl1pPr marL="0" indent="0" algn="l">
              <a:buNone/>
              <a:defRPr sz="1600" i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>
            <a:normAutofit/>
          </a:bodyPr>
          <a:lstStyle>
            <a:lvl1pPr marL="0" indent="0" algn="r">
              <a:buNone/>
              <a:defRPr sz="1100" i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>
            <a:normAutofit/>
          </a:bodyPr>
          <a:lstStyle>
            <a:lvl1pPr marL="0" indent="0" algn="l">
              <a:buNone/>
              <a:defRPr sz="1600" i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DE7B-5B6B-4EE2-B513-1309EBC801BD}" type="datetimeFigureOut">
              <a:rPr lang="en-US" smtClean="0"/>
              <a:t>6/3/2023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CA84A-544F-4B6B-BC9A-925394EE73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ell.com/patterns/fulltext/S2666-3899(22)00152-0#secsectitle0040" TargetMode="External"/><Relationship Id="rId3" Type="http://schemas.openxmlformats.org/officeDocument/2006/relationships/hyperlink" Target="https://coronavirus.jhu.edu/region/united-states" TargetMode="External"/><Relationship Id="rId7" Type="http://schemas.openxmlformats.org/officeDocument/2006/relationships/hyperlink" Target="https://www.ncbi.nlm.nih.gov/pmc/articles/PMC9623566/#s5title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ontiersin.org/articles/10.3389/fsufs.2022.961908/full" TargetMode="External"/><Relationship Id="rId5" Type="http://schemas.openxmlformats.org/officeDocument/2006/relationships/hyperlink" Target="https://www.sciencedirect.com/science/article/pii/S0167629622000601" TargetMode="External"/><Relationship Id="rId4" Type="http://schemas.openxmlformats.org/officeDocument/2006/relationships/hyperlink" Target="https://www.who.int/health-topics/coronavirus#tab=tab_1" TargetMode="External"/><Relationship Id="rId9" Type="http://schemas.openxmlformats.org/officeDocument/2006/relationships/hyperlink" Target="https://jamanetwork.com/journals/jama/fullarticle/279049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BC78-66E7-45DE-B5B9-64E0436353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299238" cy="1476039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Project Milestone 3:</a:t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Impact of Covid on Our Eating &amp; Drinking Habits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69165-404D-4293-8B88-BA9E533E4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161" y="1870681"/>
            <a:ext cx="9308752" cy="121534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Amit Saxena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Department of Data Science, Bellevue University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DSC 500 - T301: Introduction to Data Science</a:t>
            </a:r>
          </a:p>
        </p:txBody>
      </p:sp>
      <p:pic>
        <p:nvPicPr>
          <p:cNvPr id="8" name="Picture Placeholder 7" descr="Recipe Ingredients">
            <a:extLst>
              <a:ext uri="{FF2B5EF4-FFF2-40B4-BE49-F238E27FC236}">
                <a16:creationId xmlns:a16="http://schemas.microsoft.com/office/drawing/2014/main" id="{9E891DD2-13A7-444C-AC48-BB89D65305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0921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/>
          <a:lstStyle/>
          <a:p>
            <a:r>
              <a:rPr lang="en-US" dirty="0"/>
              <a:t>Ahi Mango and Poke Salad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F8EC27A-6D68-138E-5A7F-215300A60AA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110BD1-FEBF-AD55-773F-074F9BA0B414}"/>
              </a:ext>
            </a:extLst>
          </p:cNvPr>
          <p:cNvGrpSpPr/>
          <p:nvPr/>
        </p:nvGrpSpPr>
        <p:grpSpPr>
          <a:xfrm>
            <a:off x="-14960" y="0"/>
            <a:ext cx="6262197" cy="6864981"/>
            <a:chOff x="-1000" y="-6926"/>
            <a:chExt cx="6169233" cy="6864927"/>
          </a:xfrm>
        </p:grpSpPr>
        <p:pic>
          <p:nvPicPr>
            <p:cNvPr id="2" name="Picture Placeholder 9" descr="Ingredients">
              <a:extLst>
                <a:ext uri="{FF2B5EF4-FFF2-40B4-BE49-F238E27FC236}">
                  <a16:creationId xmlns:a16="http://schemas.microsoft.com/office/drawing/2014/main" id="{937246F6-0CA4-2E06-B28F-3823CDA8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-6926"/>
              <a:ext cx="6167235" cy="235780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</p:pic>
        <p:pic>
          <p:nvPicPr>
            <p:cNvPr id="3" name="Picture Placeholder 21" descr="French Toast Stack">
              <a:extLst>
                <a:ext uri="{FF2B5EF4-FFF2-40B4-BE49-F238E27FC236}">
                  <a16:creationId xmlns:a16="http://schemas.microsoft.com/office/drawing/2014/main" id="{C2E53F9B-2367-1483-DE14-904D97B72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000" y="4549831"/>
              <a:ext cx="2005941" cy="2308169"/>
            </a:xfrm>
            <a:prstGeom prst="rect">
              <a:avLst/>
            </a:prstGeom>
          </p:spPr>
        </p:pic>
        <p:pic>
          <p:nvPicPr>
            <p:cNvPr id="4" name="Picture Placeholder 19" descr="Spices with Spoons">
              <a:extLst>
                <a:ext uri="{FF2B5EF4-FFF2-40B4-BE49-F238E27FC236}">
                  <a16:creationId xmlns:a16="http://schemas.microsoft.com/office/drawing/2014/main" id="{B1AA3636-FB49-61B7-1E54-9357A26D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915048" y="2271452"/>
              <a:ext cx="2252187" cy="2678301"/>
            </a:xfrm>
            <a:prstGeom prst="rect">
              <a:avLst/>
            </a:prstGeom>
          </p:spPr>
        </p:pic>
        <p:pic>
          <p:nvPicPr>
            <p:cNvPr id="5" name="Picture Placeholder 17" descr="Butternut Soup">
              <a:extLst>
                <a:ext uri="{FF2B5EF4-FFF2-40B4-BE49-F238E27FC236}">
                  <a16:creationId xmlns:a16="http://schemas.microsoft.com/office/drawing/2014/main" id="{BF2CC355-F8D0-6707-8B48-5E1F612F4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999" y="2277145"/>
              <a:ext cx="1911105" cy="2272686"/>
            </a:xfrm>
            <a:prstGeom prst="rect">
              <a:avLst/>
            </a:prstGeom>
          </p:spPr>
        </p:pic>
        <p:pic>
          <p:nvPicPr>
            <p:cNvPr id="6" name="Picture Placeholder 11" descr="Egg &amp; Avo">
              <a:extLst>
                <a:ext uri="{FF2B5EF4-FFF2-40B4-BE49-F238E27FC236}">
                  <a16:creationId xmlns:a16="http://schemas.microsoft.com/office/drawing/2014/main" id="{09A546A5-0709-4ECA-2308-4FC0E91D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57128" y="4585315"/>
              <a:ext cx="1911105" cy="2272686"/>
            </a:xfrm>
            <a:prstGeom prst="rect">
              <a:avLst/>
            </a:prstGeom>
          </p:spPr>
        </p:pic>
        <p:pic>
          <p:nvPicPr>
            <p:cNvPr id="10" name="Picture Placeholder 15" descr="Flapjack Stack">
              <a:extLst>
                <a:ext uri="{FF2B5EF4-FFF2-40B4-BE49-F238E27FC236}">
                  <a16:creationId xmlns:a16="http://schemas.microsoft.com/office/drawing/2014/main" id="{B2F14EE2-F811-66EF-2541-37B2862B0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10106" y="2277143"/>
              <a:ext cx="2005941" cy="2385465"/>
            </a:xfrm>
            <a:prstGeom prst="rect">
              <a:avLst/>
            </a:prstGeom>
          </p:spPr>
        </p:pic>
        <p:pic>
          <p:nvPicPr>
            <p:cNvPr id="11" name="Picture Placeholder 13" descr="Nachos &amp; Dip">
              <a:extLst>
                <a:ext uri="{FF2B5EF4-FFF2-40B4-BE49-F238E27FC236}">
                  <a16:creationId xmlns:a16="http://schemas.microsoft.com/office/drawing/2014/main" id="{D4DD4942-B1A5-F9AB-B015-4D8F2664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910106" y="4583703"/>
              <a:ext cx="2347022" cy="227268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9313DA-0E65-5BC4-F6A8-6BCE0C044D4E}"/>
              </a:ext>
            </a:extLst>
          </p:cNvPr>
          <p:cNvGrpSpPr/>
          <p:nvPr/>
        </p:nvGrpSpPr>
        <p:grpSpPr>
          <a:xfrm>
            <a:off x="6459059" y="-63346"/>
            <a:ext cx="3645656" cy="4620139"/>
            <a:chOff x="7777708" y="-148824"/>
            <a:chExt cx="3645656" cy="4620139"/>
          </a:xfrm>
        </p:grpSpPr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61709779-6837-07B7-1080-5F0552BDC4E5}"/>
                </a:ext>
              </a:extLst>
            </p:cNvPr>
            <p:cNvSpPr txBox="1">
              <a:spLocks/>
            </p:cNvSpPr>
            <p:nvPr/>
          </p:nvSpPr>
          <p:spPr>
            <a:xfrm>
              <a:off x="7792178" y="-148824"/>
              <a:ext cx="363118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36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Agenda</a:t>
              </a:r>
            </a:p>
          </p:txBody>
        </p:sp>
        <p:sp>
          <p:nvSpPr>
            <p:cNvPr id="15" name="Text Placeholder 4">
              <a:extLst>
                <a:ext uri="{FF2B5EF4-FFF2-40B4-BE49-F238E27FC236}">
                  <a16:creationId xmlns:a16="http://schemas.microsoft.com/office/drawing/2014/main" id="{7019F257-0A9B-DA98-F248-0362F81B019D}"/>
                </a:ext>
              </a:extLst>
            </p:cNvPr>
            <p:cNvSpPr txBox="1">
              <a:spLocks/>
            </p:cNvSpPr>
            <p:nvPr/>
          </p:nvSpPr>
          <p:spPr>
            <a:xfrm>
              <a:off x="7777708" y="1293881"/>
              <a:ext cx="3631186" cy="31774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Findings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690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B88F43-F3C6-D9DC-C78F-A3DFD494DE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8" name="Picture Placeholder 5" descr="Flapjacks">
            <a:extLst>
              <a:ext uri="{FF2B5EF4-FFF2-40B4-BE49-F238E27FC236}">
                <a16:creationId xmlns:a16="http://schemas.microsoft.com/office/drawing/2014/main" id="{14F41E33-ADF0-7EFC-E796-8CB1A8BC925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219" y="1172390"/>
            <a:ext cx="5799368" cy="56856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39AD7D-FE66-A70F-F1CA-537FDA3E42D2}"/>
              </a:ext>
            </a:extLst>
          </p:cNvPr>
          <p:cNvSpPr txBox="1"/>
          <p:nvPr/>
        </p:nvSpPr>
        <p:spPr>
          <a:xfrm>
            <a:off x="6075560" y="1368110"/>
            <a:ext cx="594878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COVID-19</a:t>
            </a:r>
          </a:p>
          <a:p>
            <a:pPr algn="ctr"/>
            <a:endParaRPr lang="en-US" sz="1600" b="1" u="sng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Towards the end of 2019 and beginning of 2020, a new disease caused by a virus called coronavirus (SARS- Cov2) started in China, and quickly spread across the world as a major pandemic.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 conducted an 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analysis of coronavirus’ impact on our eating and drinking habits and followed the steps below:</a:t>
            </a:r>
          </a:p>
          <a:p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Prepared a list of certain key words I thought would be, directly or indirectly, related.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Explored the trends of those terms and came to an initial conclusion that Covid has adversely impacted our eating and drinking habits.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 substantiate my findings, I started reviewing studies conducted on these topics as a follow up to the initial research.</a:t>
            </a:r>
          </a:p>
        </p:txBody>
      </p:sp>
    </p:spTree>
    <p:extLst>
      <p:ext uri="{BB962C8B-B14F-4D97-AF65-F5344CB8AC3E}">
        <p14:creationId xmlns:p14="http://schemas.microsoft.com/office/powerpoint/2010/main" val="106840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Analysis- Study Based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CD2BD9-6256-AA91-029B-A3313E0118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8" name="Picture Placeholder 5" descr="Nachos">
            <a:extLst>
              <a:ext uri="{FF2B5EF4-FFF2-40B4-BE49-F238E27FC236}">
                <a16:creationId xmlns:a16="http://schemas.microsoft.com/office/drawing/2014/main" id="{2E4A61B6-6650-FC3F-9CC0-7E145FA446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980" y="1188080"/>
            <a:ext cx="5790659" cy="5676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63513C-391F-A8FF-787D-E29DEE864C8D}"/>
              </a:ext>
            </a:extLst>
          </p:cNvPr>
          <p:cNvSpPr txBox="1"/>
          <p:nvPr/>
        </p:nvSpPr>
        <p:spPr>
          <a:xfrm>
            <a:off x="6096000" y="1368110"/>
            <a:ext cx="59487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 reviewed five studies conducted on impacts Covid had on food and drinks. </a:t>
            </a:r>
            <a:r>
              <a: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Below is a summary of my review:</a:t>
            </a:r>
          </a:p>
          <a:p>
            <a:endParaRPr lang="en-US" sz="16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60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study conducted in UK concluded that the purchase of calories increased during Covid leading to obesity rates.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2</a:t>
            </a:r>
            <a:r>
              <a:rPr lang="en-US" sz="1600" baseline="300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nd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study compared eating habits while working from office vs home and found that </a:t>
            </a:r>
            <a:r>
              <a:rPr lang="en-US" sz="16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working from home was associated with weight increase and diet-related health problems.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study focused on children and adolescents and the result showed increased consumption of home cooked food as well as sweets.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study focused on Twitter and found increased tweets related to healthy food and decreased tweets on fast food.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study focused on alcohol and opioid related deaths and found a sharp increase in both.</a:t>
            </a:r>
          </a:p>
        </p:txBody>
      </p:sp>
    </p:spTree>
    <p:extLst>
      <p:ext uri="{BB962C8B-B14F-4D97-AF65-F5344CB8AC3E}">
        <p14:creationId xmlns:p14="http://schemas.microsoft.com/office/powerpoint/2010/main" val="379268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Analysis- Google Trends Based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4CD2BD9-6256-AA91-029B-A3313E0118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63513C-391F-A8FF-787D-E29DEE864C8D}"/>
              </a:ext>
            </a:extLst>
          </p:cNvPr>
          <p:cNvSpPr txBox="1"/>
          <p:nvPr/>
        </p:nvSpPr>
        <p:spPr>
          <a:xfrm>
            <a:off x="6096000" y="1368110"/>
            <a:ext cx="594878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My initial research was based on the Google trends of some key words from Jan 2019 till Mar 2023, and following were my observations:</a:t>
            </a:r>
          </a:p>
          <a:p>
            <a:endParaRPr lang="en-US" sz="16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trend was upwards for ready to eat meals indicating more people searching for easy meals.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Searches for liver disease symptoms and hepatologist went up.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Searches for key words acid reflux and heartburn went up.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Search for wight loss trended up.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Searches for gyms went up.</a:t>
            </a:r>
          </a:p>
          <a:p>
            <a:endParaRPr lang="en-US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80C14-420C-D365-1FCF-713D21EC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6" r="6283"/>
          <a:stretch/>
        </p:blipFill>
        <p:spPr>
          <a:xfrm>
            <a:off x="-7220" y="1181100"/>
            <a:ext cx="5790659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Findings-</a:t>
            </a:r>
            <a:r>
              <a:rPr lang="en-US" dirty="0"/>
              <a:t> Eating Habits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3CD503-62B1-CF4C-7756-9B86029AEA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8" name="Picture Placeholder 5" descr="Soup">
            <a:extLst>
              <a:ext uri="{FF2B5EF4-FFF2-40B4-BE49-F238E27FC236}">
                <a16:creationId xmlns:a16="http://schemas.microsoft.com/office/drawing/2014/main" id="{68D4ACE5-7EA0-0DBA-B9BC-37A5A1B8982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220" y="1181100"/>
            <a:ext cx="5909764" cy="5676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57ED09-08FF-47B7-1EA5-F36425464532}"/>
              </a:ext>
            </a:extLst>
          </p:cNvPr>
          <p:cNvSpPr txBox="1"/>
          <p:nvPr/>
        </p:nvSpPr>
        <p:spPr>
          <a:xfrm>
            <a:off x="6096000" y="1396031"/>
            <a:ext cx="5948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My findings on eating habits based on the studies and trend analysis are:</a:t>
            </a:r>
          </a:p>
          <a:p>
            <a:endParaRPr lang="en-US" sz="1600" dirty="0">
              <a:highlight>
                <a:srgbClr val="FFFF00"/>
              </a:highlight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More home cooked meals due to closure of restaurants and people spending more time at home. 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Increase in casual snacking and increase in sugar intake.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Availability of groceries and financial capacity of families to buy grocery products impacted eating habits.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Some families depended on ready to eat and cheaper options due to constrained financial conditions (loss of job due to pandemic). </a:t>
            </a:r>
          </a:p>
        </p:txBody>
      </p:sp>
    </p:spTree>
    <p:extLst>
      <p:ext uri="{BB962C8B-B14F-4D97-AF65-F5344CB8AC3E}">
        <p14:creationId xmlns:p14="http://schemas.microsoft.com/office/powerpoint/2010/main" val="378528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Findings- Drinking Habits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3CD503-62B1-CF4C-7756-9B86029AEA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7ED09-08FF-47B7-1EA5-F36425464532}"/>
              </a:ext>
            </a:extLst>
          </p:cNvPr>
          <p:cNvSpPr txBox="1"/>
          <p:nvPr/>
        </p:nvSpPr>
        <p:spPr>
          <a:xfrm>
            <a:off x="6096000" y="1396031"/>
            <a:ext cx="59487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My findings on drinking habits based on the studies and trend analysis are:</a:t>
            </a:r>
          </a:p>
          <a:p>
            <a:endParaRPr lang="en-US" sz="160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Data indicates alcohol-related deaths increased approximately 25% between 2019 and 2020.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number of opioid overdose deaths increased 38% in 2020.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Similar increases observed in number of deaths in which alcohol contributed to overdoses of opioids (40.8%) and synthetic opioids (59.2%).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84A7F-876A-7484-0DDE-432CFFD3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4" r="5900"/>
          <a:stretch/>
        </p:blipFill>
        <p:spPr>
          <a:xfrm>
            <a:off x="-6980" y="1181100"/>
            <a:ext cx="5790419" cy="56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13" name="Picture Placeholder 12" descr="A white plate topped with salad">
            <a:extLst>
              <a:ext uri="{FF2B5EF4-FFF2-40B4-BE49-F238E27FC236}">
                <a16:creationId xmlns:a16="http://schemas.microsoft.com/office/drawing/2014/main" id="{457CE2C7-D31F-4A1A-A332-AD94B84BC2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B642A-454C-D806-C65C-F17A697BE0A8}"/>
              </a:ext>
            </a:extLst>
          </p:cNvPr>
          <p:cNvSpPr txBox="1"/>
          <p:nvPr/>
        </p:nvSpPr>
        <p:spPr>
          <a:xfrm>
            <a:off x="6096000" y="1396031"/>
            <a:ext cx="5948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Based on the studies I reviewed and observing Google trends of some key words, following are my conclusions: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Eating Habits: </a:t>
            </a:r>
          </a:p>
          <a:p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 result are inconclusive on our eating habits and further studies need to be undertaken to fully understand how Covid impacted our eating habits.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 the future there will be data on post Covid habits, which can be compared with pre Covid habits to get a clear picture.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Drinking Habits:</a:t>
            </a:r>
          </a:p>
          <a:p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42900" indent="-342900">
              <a:buFont typeface="Symbol" panose="05050102010706020507" pitchFamily="18" charset="2"/>
              <a:buChar char="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There seems to be evidence that our drinking habits have deteriorated during the pandemic.</a:t>
            </a:r>
          </a:p>
          <a:p>
            <a:pPr marL="342900" indent="-342900">
              <a:buFont typeface="Symbol" panose="05050102010706020507" pitchFamily="18" charset="2"/>
              <a:buChar char="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62DD688-F887-4A81-A60F-CC16AD61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75410"/>
            <a:ext cx="11724400" cy="6340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3ED428-13EC-B67D-D114-4BB1339E1A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8" name="Picture Placeholder 7" descr="Dining Food Table ">
            <a:extLst>
              <a:ext uri="{FF2B5EF4-FFF2-40B4-BE49-F238E27FC236}">
                <a16:creationId xmlns:a16="http://schemas.microsoft.com/office/drawing/2014/main" id="{EDC29A48-8D3B-B5AB-1E01-2C569ACFA42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81100"/>
            <a:ext cx="5790658" cy="5676900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31A151B5-235C-562D-3C78-109A50226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4728" y="1305341"/>
            <a:ext cx="579065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Coronavirus Resource Center. John Hopkins University &amp; Medicine-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3"/>
              </a:rPr>
              <a:t>https://coronavirus.jhu.edu/region/united-states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WHO website- 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4"/>
              </a:rPr>
              <a:t>https://www.who.int/health-topics/coronavirus#tab=tab_1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The dietary impact of the COVID-19 pandemic (2022). Science Direct-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5"/>
              </a:rPr>
              <a:t>https://www.sciencedirect.com/science/article/pii/S0167629622000601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ja-JP" sz="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Dietary habits during the COVID-19 pandemic. Are work environments part of the problem? (2022). Frontiers Website-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6"/>
              </a:rPr>
              <a:t>https://www.frontiersin.org/articles/10.3389/fsufs.2022.961908/full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Eating habits of children and adolescents during the COVID-19 era: A systematic review (2022). Website of National Library of Medicine-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7"/>
              </a:rPr>
              <a:t>https://www.ncbi.nlm.nih.gov/pmc/articles/PMC9623566/#s5title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Diet during the COVID-19 pandemic: An analysis of Twitter data (2022). Patterns website-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8"/>
              </a:rPr>
              <a:t>https://www.cell.com/patterns/fulltext/S2666-3899(22)00152-0#secsectitle0040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Alcohol-Related Deaths During the COVID-19 Pandemic (2022). JAMA Network website- 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hlinkClick r:id="rId9"/>
              </a:rPr>
              <a:t>https://jamanetwork.com/journals/jama/fullarticle/2790491</a:t>
            </a: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ja-JP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92666"/>
      </p:ext>
    </p:extLst>
  </p:cSld>
  <p:clrMapOvr>
    <a:masterClrMapping/>
  </p:clrMapOvr>
</p:sld>
</file>

<file path=ppt/theme/theme1.xml><?xml version="1.0" encoding="utf-8"?>
<a:theme xmlns:a="http://schemas.openxmlformats.org/drawingml/2006/main" name="1_Recipe Book Slide Master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533498_win32_fixed.potx" id="{019E8A1F-EBDA-46B2-A0BC-A9E7D4AE12ED}" vid="{EBCA9EDB-F702-45AD-87BF-49A5D2C760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08902a0-8c4b-451d-ba20-f5abf25e0905" xsi:nil="true"/>
    <lcf76f155ced4ddcb4097134ff3c332f xmlns="e8c9addc-188d-4db0-9f3e-ecac283308f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2A07D1CD83B4690071353FDC0B893" ma:contentTypeVersion="16" ma:contentTypeDescription="Create a new document." ma:contentTypeScope="" ma:versionID="5ced55ebf438bc1b3535b3e4f493b3d6">
  <xsd:schema xmlns:xsd="http://www.w3.org/2001/XMLSchema" xmlns:xs="http://www.w3.org/2001/XMLSchema" xmlns:p="http://schemas.microsoft.com/office/2006/metadata/properties" xmlns:ns2="e8c9addc-188d-4db0-9f3e-ecac283308f2" xmlns:ns3="908902a0-8c4b-451d-ba20-f5abf25e0905" targetNamespace="http://schemas.microsoft.com/office/2006/metadata/properties" ma:root="true" ma:fieldsID="34731c9efd9f3871f8d802ae65d27bd9" ns2:_="" ns3:_="">
    <xsd:import namespace="e8c9addc-188d-4db0-9f3e-ecac283308f2"/>
    <xsd:import namespace="908902a0-8c4b-451d-ba20-f5abf25e09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9addc-188d-4db0-9f3e-ecac28330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b3b29b4-c9d7-4060-9033-2007019168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902a0-8c4b-451d-ba20-f5abf25e090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45444f4-700f-442b-8721-fb31918a2d1f}" ma:internalName="TaxCatchAll" ma:showField="CatchAllData" ma:web="908902a0-8c4b-451d-ba20-f5abf25e09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8893ED-9925-4ED5-BAE0-7902C6B51700}">
  <ds:schemaRefs>
    <ds:schemaRef ds:uri="http://schemas.microsoft.com/office/2006/metadata/properties"/>
    <ds:schemaRef ds:uri="http://schemas.microsoft.com/office/infopath/2007/PartnerControls"/>
    <ds:schemaRef ds:uri="908902a0-8c4b-451d-ba20-f5abf25e0905"/>
    <ds:schemaRef ds:uri="e8c9addc-188d-4db0-9f3e-ecac283308f2"/>
  </ds:schemaRefs>
</ds:datastoreItem>
</file>

<file path=customXml/itemProps2.xml><?xml version="1.0" encoding="utf-8"?>
<ds:datastoreItem xmlns:ds="http://schemas.openxmlformats.org/officeDocument/2006/customXml" ds:itemID="{04CD1FF8-5A5F-466A-849D-6AA53FBD24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9addc-188d-4db0-9f3e-ecac283308f2"/>
    <ds:schemaRef ds:uri="908902a0-8c4b-451d-ba20-f5abf25e09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869F94-ACC4-4450-8598-C028C9FA09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Recipe book</Template>
  <TotalTime>207</TotalTime>
  <Words>822</Words>
  <Application>Microsoft Office PowerPoint</Application>
  <PresentationFormat>Widescreen</PresentationFormat>
  <Paragraphs>92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1_Recipe Book Slide Master</vt:lpstr>
      <vt:lpstr>Project Milestone 3: Impact of Covid on Our Eating &amp; Drinking Habits</vt:lpstr>
      <vt:lpstr>Ahi Mango and Poke Salad</vt:lpstr>
      <vt:lpstr>Overview</vt:lpstr>
      <vt:lpstr>Analysis- Study Based</vt:lpstr>
      <vt:lpstr>Analysis- Google Trends Based</vt:lpstr>
      <vt:lpstr>Findings- Eating Habits</vt:lpstr>
      <vt:lpstr>Findings- Drinking Habits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Milestone 3 Impact of Covid on Our Eating &amp; Drinking Habits</dc:title>
  <dc:creator>Somali Dey</dc:creator>
  <cp:lastModifiedBy>Somali Dey</cp:lastModifiedBy>
  <cp:revision>10</cp:revision>
  <dcterms:created xsi:type="dcterms:W3CDTF">2023-05-14T23:49:38Z</dcterms:created>
  <dcterms:modified xsi:type="dcterms:W3CDTF">2023-06-03T17:27:34Z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0x01010078A2A07D1CD83B4690071353FDC0B893</vt:lpwstr>
  </property>
  <property fmtid="{D5CDD505-2E9C-101B-9397-08002B2CF9AE}" pid="3" name="MediaServiceImageTags">
    <vt:lpwstr/>
  </property>
</Properties>
</file>